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Playfair Display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regular.fntdata"/><Relationship Id="rId25" Type="http://schemas.openxmlformats.org/officeDocument/2006/relationships/slide" Target="slides/slide20.xml"/><Relationship Id="rId28" Type="http://schemas.openxmlformats.org/officeDocument/2006/relationships/font" Target="fonts/PlayfairDisplay-italic.fntdata"/><Relationship Id="rId27" Type="http://schemas.openxmlformats.org/officeDocument/2006/relationships/font" Target="fonts/PlayfairDispl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layfairDispl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fc9190b72e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fc9190b72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fc9190b72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fc9190b72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fc9190b72e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fc9190b72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fc9190b72e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fc9190b72e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fc9190b72e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fc9190b72e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02ad6b46c5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02ad6b46c5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fc9190b72e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fc9190b72e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ab3d65e87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ab3d65e87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11e3e8c4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11e3e8c4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ddcfbda90a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ddcfbda90a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dcfbda9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dcfbda9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ddcfbda90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ddcfbda90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b3d65e87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b3d65e87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fc9190b7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fc9190b7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fc9190b72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fc9190b72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02ad6b46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02ad6b46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4e2288e3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4e2288e3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ddcfbda90a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ddcfbda90a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c9190b72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fc9190b72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orcasound.net/learn" TargetMode="External"/><Relationship Id="rId4" Type="http://schemas.openxmlformats.org/officeDocument/2006/relationships/hyperlink" Target="http://orcasound.net/learn" TargetMode="External"/><Relationship Id="rId5" Type="http://schemas.openxmlformats.org/officeDocument/2006/relationships/hyperlink" Target="http://ai4orcas.net" TargetMode="External"/><Relationship Id="rId6" Type="http://schemas.openxmlformats.org/officeDocument/2006/relationships/hyperlink" Target="http://github.com/orcasound" TargetMode="External"/><Relationship Id="rId7" Type="http://schemas.openxmlformats.org/officeDocument/2006/relationships/image" Target="../media/image24.jpg"/><Relationship Id="rId8" Type="http://schemas.openxmlformats.org/officeDocument/2006/relationships/hyperlink" Target="https://live.orcasound.net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ai4orcas.net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hyperlink" Target="http://live.orcasound.net" TargetMode="External"/><Relationship Id="rId9" Type="http://schemas.openxmlformats.org/officeDocument/2006/relationships/image" Target="../media/image1.png"/><Relationship Id="rId5" Type="http://schemas.openxmlformats.org/officeDocument/2006/relationships/hyperlink" Target="http://ai4orcas.net" TargetMode="External"/><Relationship Id="rId6" Type="http://schemas.openxmlformats.org/officeDocument/2006/relationships/image" Target="../media/image6.png"/><Relationship Id="rId7" Type="http://schemas.openxmlformats.org/officeDocument/2006/relationships/image" Target="../media/image23.png"/><Relationship Id="rId8" Type="http://schemas.openxmlformats.org/officeDocument/2006/relationships/hyperlink" Target="http://drive.google.com/file/d/1omUJmZ91n9sfLvrgtvUhwRxaFd3xcxbD/view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hyperlink" Target="http://drive.google.com/file/d/1o1btHcrGFr9fzKgTdQogng4-uI6egxOF/view" TargetMode="External"/><Relationship Id="rId6" Type="http://schemas.openxmlformats.org/officeDocument/2006/relationships/image" Target="../media/image1.png"/><Relationship Id="rId7" Type="http://schemas.openxmlformats.org/officeDocument/2006/relationships/hyperlink" Target="http://drive.google.com/file/d/1HnFXa0GtH_zr-ekpUvdrtP8ATnK7r5_4/view" TargetMode="External"/><Relationship Id="rId8" Type="http://schemas.openxmlformats.org/officeDocument/2006/relationships/hyperlink" Target="http://drive.google.com/file/d/14GnyrEKPNSq91b6va7GuABKPcUtY17Cg/view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type="ctrTitle"/>
          </p:nvPr>
        </p:nvSpPr>
        <p:spPr>
          <a:xfrm>
            <a:off x="630600" y="-35125"/>
            <a:ext cx="4710900" cy="28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/>
              <a:t>Real-time detection and classification of underwater soundscape signals via a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>
                <a:highlight>
                  <a:srgbClr val="000000"/>
                </a:highlight>
              </a:rPr>
              <a:t>convolutional autoencoder</a:t>
            </a:r>
            <a:r>
              <a:rPr lang="en" sz="2800"/>
              <a:t> </a:t>
            </a:r>
            <a:endParaRPr sz="2400"/>
          </a:p>
        </p:txBody>
      </p:sp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630600" y="3169450"/>
            <a:ext cx="4461600" cy="14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FF"/>
                </a:solidFill>
              </a:rPr>
              <a:t>Val Veirs and Scott Veirs</a:t>
            </a:r>
            <a:endParaRPr sz="19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FF"/>
                </a:solidFill>
              </a:rPr>
              <a:t>Orcasound.net 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FF"/>
                </a:solidFill>
              </a:rPr>
              <a:t>vveirs and sveirs @ gmail</a:t>
            </a:r>
            <a:endParaRPr sz="1900">
              <a:solidFill>
                <a:srgbClr val="0000FF"/>
              </a:solidFill>
            </a:endParaRP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7657" y="284975"/>
            <a:ext cx="3077775" cy="457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Methods: </a:t>
            </a:r>
            <a:r>
              <a:rPr lang="en">
                <a:solidFill>
                  <a:schemeClr val="dk2"/>
                </a:solidFill>
              </a:rPr>
              <a:t>autoencoder description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331850" y="2034325"/>
            <a:ext cx="3224700" cy="28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p22"/>
          <p:cNvSpPr txBox="1"/>
          <p:nvPr>
            <p:ph idx="1" type="body"/>
          </p:nvPr>
        </p:nvSpPr>
        <p:spPr>
          <a:xfrm>
            <a:off x="252475" y="1417950"/>
            <a:ext cx="3688500" cy="33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Acoustic pattern detector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Spectrogram input (128x128)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Choke point layer (8x8x32)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Layer sequence is reversed until the shape gets back to the original 128 x 128 array.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Enough information is ‘detected’ in the choke point that the original can be reconstructed!</a:t>
            </a:r>
            <a:endParaRPr b="1" sz="18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br>
              <a:rPr b="1" lang="en"/>
            </a:br>
            <a:br>
              <a:rPr lang="en"/>
            </a:br>
            <a:endParaRPr b="1">
              <a:solidFill>
                <a:schemeClr val="accent5"/>
              </a:solidFill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4821650" y="1614925"/>
            <a:ext cx="4049700" cy="37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 Layer (type)                Output Shape              Param #  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=====================================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input_1 (InputLayer)        [(None, 128, 128, 1)]     0        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conv2d (Conv2D)                (None, 64, 64, 128)       1152     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batch_normalization         (None, 64, 64, 128)        512      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re_lu (ReLU)                           (None, 64, 64, 128)        0        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conv2d_1 (Conv2D)          (None, 32, 32, 64)           73728    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batch_normalization_1    (None, 32, 32, 64)          256      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re_lu_1 (ReLU)                      (None, 32, 32, 64)           0        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conv2d_2 (Conv2D)          (None, 16, 16, 32)           18432    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batch_normalization_2    (None, 16, 16, 32)          128      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re_lu_2 (ReLU)                      (None, 16, 16, 32)           0        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conv2d_3 (Conv2D)           (None, 8, 8, 32)                9216     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batch_normalization_3    (None, 8, 8, 32)               128                                                      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re_lu_3 (ReLU)                      (None, 8, 8, 32)                0                                                                  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=================================================================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Total params: 103,552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Trainable params: 103,040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4955700" y="1229675"/>
            <a:ext cx="368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Encoder Section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- Keras Tensorflow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6807575" y="4547200"/>
            <a:ext cx="202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Features:  2048 values</a:t>
            </a:r>
            <a:endParaRPr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4" name="Google Shape;164;p22"/>
          <p:cNvCxnSpPr/>
          <p:nvPr/>
        </p:nvCxnSpPr>
        <p:spPr>
          <a:xfrm rot="10800000">
            <a:off x="7101725" y="4347600"/>
            <a:ext cx="634800" cy="2664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5" name="Google Shape;165;p22"/>
          <p:cNvSpPr txBox="1"/>
          <p:nvPr/>
        </p:nvSpPr>
        <p:spPr>
          <a:xfrm>
            <a:off x="6753800" y="924225"/>
            <a:ext cx="239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Spectrogram: 16,384 values</a:t>
            </a:r>
            <a:endParaRPr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6" name="Google Shape;166;p22"/>
          <p:cNvCxnSpPr/>
          <p:nvPr/>
        </p:nvCxnSpPr>
        <p:spPr>
          <a:xfrm flipH="1">
            <a:off x="7396775" y="1295275"/>
            <a:ext cx="847800" cy="8124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7" name="Google Shape;167;p22"/>
          <p:cNvCxnSpPr/>
          <p:nvPr/>
        </p:nvCxnSpPr>
        <p:spPr>
          <a:xfrm>
            <a:off x="3615075" y="2366900"/>
            <a:ext cx="1275900" cy="18675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Methods: </a:t>
            </a:r>
            <a:r>
              <a:rPr lang="en">
                <a:solidFill>
                  <a:schemeClr val="dk2"/>
                </a:solidFill>
              </a:rPr>
              <a:t>autoencoder training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331850" y="2034325"/>
            <a:ext cx="3224700" cy="28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23"/>
          <p:cNvSpPr txBox="1"/>
          <p:nvPr>
            <p:ph idx="1" type="body"/>
          </p:nvPr>
        </p:nvSpPr>
        <p:spPr>
          <a:xfrm>
            <a:off x="252475" y="1417950"/>
            <a:ext cx="4046700" cy="33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The autoencoder was trained on 15,000 spectrograms with averaging times of 3-sec to 1-hr.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Training is accomplished via Tensorflow (Google opensource) learning to create outputs that are as close as possible to the corresponding inputs.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No expert classes needed!</a:t>
            </a:r>
            <a:endParaRPr b="1">
              <a:solidFill>
                <a:schemeClr val="accent5"/>
              </a:solidFill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575" y="1731025"/>
            <a:ext cx="33147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 txBox="1"/>
          <p:nvPr/>
        </p:nvSpPr>
        <p:spPr>
          <a:xfrm rot="-5400000">
            <a:off x="3578075" y="2658925"/>
            <a:ext cx="225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Output                    Input 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7" name="Google Shape;177;p23"/>
          <p:cNvCxnSpPr/>
          <p:nvPr/>
        </p:nvCxnSpPr>
        <p:spPr>
          <a:xfrm>
            <a:off x="5122125" y="1571775"/>
            <a:ext cx="1035600" cy="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8" name="Google Shape;178;p23"/>
          <p:cNvSpPr txBox="1"/>
          <p:nvPr/>
        </p:nvSpPr>
        <p:spPr>
          <a:xfrm>
            <a:off x="5362425" y="1275925"/>
            <a:ext cx="79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3 sec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8293275" y="2718225"/>
            <a:ext cx="27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0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8247050" y="1634125"/>
            <a:ext cx="85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10 khz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8293275" y="4044825"/>
            <a:ext cx="27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0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8247050" y="2960725"/>
            <a:ext cx="85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10 khz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/>
          <p:nvPr>
            <p:ph type="title"/>
          </p:nvPr>
        </p:nvSpPr>
        <p:spPr>
          <a:xfrm>
            <a:off x="265450" y="19707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r>
              <a:rPr lang="en">
                <a:solidFill>
                  <a:srgbClr val="24292E"/>
                </a:solidFill>
              </a:rPr>
              <a:t>: low-loss signal encoding</a:t>
            </a:r>
            <a:endParaRPr>
              <a:solidFill>
                <a:srgbClr val="24292E"/>
              </a:solidFill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146925" y="2171100"/>
            <a:ext cx="3224700" cy="28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146925" y="1364475"/>
            <a:ext cx="2811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Lato"/>
                <a:ea typeface="Lato"/>
                <a:cs typeface="Lato"/>
                <a:sym typeface="Lato"/>
              </a:rPr>
              <a:t>SRKW call autoencoding</a:t>
            </a:r>
            <a:endParaRPr b="1"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Samples are de-noised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Residuals are minimal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Perhaps more training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will reduce these residuals?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0" name="Google Shape;19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0725" y="916025"/>
            <a:ext cx="4125776" cy="41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 txBox="1"/>
          <p:nvPr/>
        </p:nvSpPr>
        <p:spPr>
          <a:xfrm>
            <a:off x="5593650" y="1072475"/>
            <a:ext cx="216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60 second averaging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 rot="-5400649">
            <a:off x="4005906" y="3709700"/>
            <a:ext cx="158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Difference    Output            Input</a:t>
            </a:r>
            <a:endParaRPr sz="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 rot="-5400649">
            <a:off x="4005906" y="2112875"/>
            <a:ext cx="158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Difference    Output            Input</a:t>
            </a:r>
            <a:endParaRPr sz="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9901" y="967800"/>
            <a:ext cx="1284350" cy="4022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24"/>
          <p:cNvCxnSpPr/>
          <p:nvPr/>
        </p:nvCxnSpPr>
        <p:spPr>
          <a:xfrm>
            <a:off x="2598050" y="2662750"/>
            <a:ext cx="896700" cy="1220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96" name="Google Shape;19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625" y="3060875"/>
            <a:ext cx="1566335" cy="122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Encoder</a:t>
            </a:r>
            <a:r>
              <a:rPr lang="en">
                <a:solidFill>
                  <a:srgbClr val="24292E"/>
                </a:solidFill>
              </a:rPr>
              <a:t>: synthetic signal vs no-signal</a:t>
            </a:r>
            <a:endParaRPr>
              <a:solidFill>
                <a:srgbClr val="24292E"/>
              </a:solidFill>
            </a:endParaRPr>
          </a:p>
        </p:txBody>
      </p:sp>
      <p:sp>
        <p:nvSpPr>
          <p:cNvPr id="202" name="Google Shape;202;p25"/>
          <p:cNvSpPr txBox="1"/>
          <p:nvPr/>
        </p:nvSpPr>
        <p:spPr>
          <a:xfrm>
            <a:off x="447550" y="1937075"/>
            <a:ext cx="3224700" cy="28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311700" y="1558625"/>
            <a:ext cx="29595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Bottleneck visualization: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4.4 kHZ tone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Amplitude fading to zero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No noise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Features have compressed the PSD data by a factor of 8!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4" name="Google Shape;2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7463" y="1057750"/>
            <a:ext cx="5073225" cy="38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 txBox="1"/>
          <p:nvPr/>
        </p:nvSpPr>
        <p:spPr>
          <a:xfrm>
            <a:off x="5417975" y="4712400"/>
            <a:ext cx="2163600" cy="431100"/>
          </a:xfrm>
          <a:prstGeom prst="rect">
            <a:avLst/>
          </a:prstGeom>
          <a:solidFill>
            <a:srgbClr val="24292E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Input spectrograms</a:t>
            </a:r>
            <a:endParaRPr b="1" sz="16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06" name="Google Shape;206;p25"/>
          <p:cNvCxnSpPr/>
          <p:nvPr/>
        </p:nvCxnSpPr>
        <p:spPr>
          <a:xfrm flipH="1" rot="10800000">
            <a:off x="6733250" y="4522300"/>
            <a:ext cx="706500" cy="275400"/>
          </a:xfrm>
          <a:prstGeom prst="straightConnector1">
            <a:avLst/>
          </a:prstGeom>
          <a:noFill/>
          <a:ln cap="flat" cmpd="sng" w="28575">
            <a:solidFill>
              <a:srgbClr val="24292E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7" name="Google Shape;207;p25"/>
          <p:cNvCxnSpPr/>
          <p:nvPr/>
        </p:nvCxnSpPr>
        <p:spPr>
          <a:xfrm rot="10800000">
            <a:off x="5334400" y="4529200"/>
            <a:ext cx="798300" cy="2685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Encoder</a:t>
            </a:r>
            <a:r>
              <a:rPr lang="en">
                <a:solidFill>
                  <a:srgbClr val="24292E"/>
                </a:solidFill>
              </a:rPr>
              <a:t>: synthetic signals</a:t>
            </a:r>
            <a:endParaRPr>
              <a:solidFill>
                <a:srgbClr val="24292E"/>
              </a:solidFill>
            </a:endParaRPr>
          </a:p>
        </p:txBody>
      </p:sp>
      <p:sp>
        <p:nvSpPr>
          <p:cNvPr id="213" name="Google Shape;213;p26"/>
          <p:cNvSpPr txBox="1"/>
          <p:nvPr/>
        </p:nvSpPr>
        <p:spPr>
          <a:xfrm>
            <a:off x="331850" y="2034325"/>
            <a:ext cx="3224700" cy="28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475" y="1170125"/>
            <a:ext cx="2449863" cy="33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6725" y="1170125"/>
            <a:ext cx="2478401" cy="338884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/>
        </p:nvSpPr>
        <p:spPr>
          <a:xfrm>
            <a:off x="1272025" y="4674975"/>
            <a:ext cx="251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350 Hz, square, Brownian noise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4626725" y="4674975"/>
            <a:ext cx="251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Frequency ramp, steep slope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3300750" y="4474825"/>
            <a:ext cx="199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Input spectrograms</a:t>
            </a:r>
            <a:endParaRPr>
              <a:solidFill>
                <a:srgbClr val="FFFF00"/>
              </a:solidFill>
            </a:endParaRPr>
          </a:p>
        </p:txBody>
      </p:sp>
      <p:cxnSp>
        <p:nvCxnSpPr>
          <p:cNvPr id="219" name="Google Shape;219;p26"/>
          <p:cNvCxnSpPr>
            <a:stCxn id="218" idx="3"/>
          </p:cNvCxnSpPr>
          <p:nvPr/>
        </p:nvCxnSpPr>
        <p:spPr>
          <a:xfrm flipH="1" rot="10800000">
            <a:off x="5297850" y="4558975"/>
            <a:ext cx="822900" cy="131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0" name="Google Shape;220;p26"/>
          <p:cNvCxnSpPr/>
          <p:nvPr/>
        </p:nvCxnSpPr>
        <p:spPr>
          <a:xfrm rot="10800000">
            <a:off x="3023250" y="4632175"/>
            <a:ext cx="277500" cy="116400"/>
          </a:xfrm>
          <a:prstGeom prst="straightConnector1">
            <a:avLst/>
          </a:prstGeom>
          <a:noFill/>
          <a:ln cap="flat" cmpd="sng" w="19050">
            <a:solidFill>
              <a:srgbClr val="24292E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 for some orca calls</a:t>
            </a:r>
            <a:endParaRPr/>
          </a:p>
        </p:txBody>
      </p:sp>
      <p:pic>
        <p:nvPicPr>
          <p:cNvPr id="226" name="Google Shape;2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17725"/>
            <a:ext cx="2530825" cy="372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3400" y="1017725"/>
            <a:ext cx="251932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 and applications</a:t>
            </a:r>
            <a:r>
              <a:rPr lang="en"/>
              <a:t>: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3" name="Google Shape;233;p28"/>
          <p:cNvSpPr txBox="1"/>
          <p:nvPr/>
        </p:nvSpPr>
        <p:spPr>
          <a:xfrm>
            <a:off x="331850" y="2034325"/>
            <a:ext cx="3224700" cy="28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p28"/>
          <p:cNvSpPr txBox="1"/>
          <p:nvPr>
            <p:ph idx="1" type="body"/>
          </p:nvPr>
        </p:nvSpPr>
        <p:spPr>
          <a:xfrm>
            <a:off x="252475" y="1417950"/>
            <a:ext cx="6634800" cy="33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Train autoencoder on a larger dataset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Implement clustering:</a:t>
            </a:r>
            <a:endParaRPr b="1"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/>
              <a:t>Supervised . . . CNN -&gt; expert classes</a:t>
            </a:r>
            <a:endParaRPr b="1"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/>
              <a:t>Unsupervised . . . e.g. Random Forest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Compare results of direct spectrogram inputs vs the features </a:t>
            </a:r>
            <a:r>
              <a:rPr b="1" lang="en" sz="1800"/>
              <a:t>extracted</a:t>
            </a:r>
            <a:r>
              <a:rPr b="1" lang="en" sz="1800"/>
              <a:t> for each spectrogram.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Implement system on Jetson Nano running at the hydrophone feed at Orcasound Lab archiving and reporting cluster detections by cluster class.</a:t>
            </a:r>
            <a:endParaRPr b="1" sz="18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br>
              <a:rPr b="1" lang="en"/>
            </a:br>
            <a:br>
              <a:rPr lang="en"/>
            </a:br>
            <a:r>
              <a:rPr b="1" lang="en">
                <a:solidFill>
                  <a:schemeClr val="accent5"/>
                </a:solidFill>
              </a:rPr>
              <a:t>A take-home thought</a:t>
            </a:r>
            <a:endParaRPr b="1">
              <a:solidFill>
                <a:schemeClr val="accent5"/>
              </a:solidFill>
            </a:endParaRPr>
          </a:p>
        </p:txBody>
      </p:sp>
      <p:pic>
        <p:nvPicPr>
          <p:cNvPr id="235" name="Google Shape;23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5350" y="2420663"/>
            <a:ext cx="2543425" cy="209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0225" y="1129775"/>
            <a:ext cx="3138273" cy="28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r>
              <a:rPr lang="en"/>
              <a:t> &amp; links</a:t>
            </a:r>
            <a:endParaRPr/>
          </a:p>
        </p:txBody>
      </p:sp>
      <p:sp>
        <p:nvSpPr>
          <p:cNvPr id="242" name="Google Shape;242;p29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Thanks to all our collaborators!</a:t>
            </a:r>
            <a:endParaRPr b="1"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The Orcasound open source community’s volunteer hackers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The many NGOs &amp; volunteers who maintain the hydrophones at each node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Oliver Kirsebom &amp; Fábio Frazão et al. at Meridian teaching us about open source deep learning</a:t>
            </a:r>
            <a:endParaRPr b="1" sz="1800"/>
          </a:p>
        </p:txBody>
      </p:sp>
      <p:sp>
        <p:nvSpPr>
          <p:cNvPr id="243" name="Google Shape;243;p29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Explore the soundscape, AI, &amp; code </a:t>
            </a:r>
            <a:r>
              <a:rPr b="1" lang="en" sz="1800"/>
              <a:t>:</a:t>
            </a:r>
            <a:endParaRPr b="1"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b="1" lang="en" sz="1800" u="sng">
                <a:solidFill>
                  <a:schemeClr val="hlink"/>
                </a:solidFill>
                <a:hlinkClick r:id="rId3"/>
              </a:rPr>
              <a:t>o</a:t>
            </a:r>
            <a:r>
              <a:rPr b="1" lang="en" sz="1800" u="sng">
                <a:solidFill>
                  <a:schemeClr val="hlink"/>
                </a:solidFill>
                <a:hlinkClick r:id="rId4"/>
              </a:rPr>
              <a:t>rcasound.net/learn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 u="sng">
                <a:solidFill>
                  <a:schemeClr val="hlink"/>
                </a:solidFill>
                <a:hlinkClick r:id="rId5"/>
              </a:rPr>
              <a:t>ai4orcas.net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 u="sng">
                <a:solidFill>
                  <a:schemeClr val="hlink"/>
                </a:solidFill>
                <a:hlinkClick r:id="rId6"/>
              </a:rPr>
              <a:t>github.com/orcasound</a:t>
            </a:r>
            <a:endParaRPr b="1" sz="1800"/>
          </a:p>
        </p:txBody>
      </p:sp>
      <p:pic>
        <p:nvPicPr>
          <p:cNvPr id="244" name="Google Shape;24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3050" y="3055475"/>
            <a:ext cx="3132052" cy="208802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9"/>
          <p:cNvSpPr txBox="1"/>
          <p:nvPr/>
        </p:nvSpPr>
        <p:spPr>
          <a:xfrm>
            <a:off x="5862575" y="325700"/>
            <a:ext cx="2748600" cy="1004400"/>
          </a:xfrm>
          <a:prstGeom prst="rect">
            <a:avLst/>
          </a:prstGeom>
          <a:solidFill>
            <a:srgbClr val="0B5394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00"/>
                </a:solidFill>
              </a:rPr>
              <a:t>Give orcas a voice</a:t>
            </a:r>
            <a:r>
              <a:rPr b="1" lang="en" sz="2200">
                <a:solidFill>
                  <a:srgbClr val="FFFF00"/>
                </a:solidFill>
              </a:rPr>
              <a:t>!</a:t>
            </a:r>
            <a:br>
              <a:rPr lang="en"/>
            </a:br>
            <a:r>
              <a:rPr b="1" lang="en" sz="1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live.orcasound.net</a:t>
            </a:r>
            <a:endParaRPr b="1"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1"/>
          <p:cNvSpPr txBox="1"/>
          <p:nvPr>
            <p:ph type="ctrTitle"/>
          </p:nvPr>
        </p:nvSpPr>
        <p:spPr>
          <a:xfrm>
            <a:off x="630600" y="136800"/>
            <a:ext cx="7893000" cy="51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900"/>
              <a:t>Preliminary classifier results</a:t>
            </a:r>
            <a:r>
              <a:rPr lang="en" sz="2900"/>
              <a:t>...</a:t>
            </a:r>
            <a:endParaRPr sz="2900"/>
          </a:p>
        </p:txBody>
      </p:sp>
      <p:sp>
        <p:nvSpPr>
          <p:cNvPr id="255" name="Google Shape;255;p31"/>
          <p:cNvSpPr txBox="1"/>
          <p:nvPr/>
        </p:nvSpPr>
        <p:spPr>
          <a:xfrm>
            <a:off x="199700" y="798800"/>
            <a:ext cx="7656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Pod.cast annotations of SRKW calls used to train binary classifier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Inputs to classifier are features from the autoencoder’s encoder section.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6" name="Google Shape;2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175" y="1961800"/>
            <a:ext cx="3687885" cy="27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3573" y="1961800"/>
            <a:ext cx="4334378" cy="277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Our orcas: the southern salmon seekers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Southern Resident Killer Whales (SRKWs) are:</a:t>
            </a:r>
            <a:endParaRPr b="1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Southern</a:t>
            </a:r>
            <a:r>
              <a:rPr lang="en"/>
              <a:t> = ranging from northern </a:t>
            </a:r>
            <a:r>
              <a:rPr lang="en"/>
              <a:t>California</a:t>
            </a:r>
            <a:r>
              <a:rPr lang="en"/>
              <a:t> to SE Alaska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Resident</a:t>
            </a:r>
            <a:r>
              <a:rPr lang="en"/>
              <a:t> = historically re-</a:t>
            </a:r>
            <a:r>
              <a:rPr lang="en"/>
              <a:t>occurring</a:t>
            </a:r>
            <a:r>
              <a:rPr lang="en"/>
              <a:t>  within the Salish Sea (inland waters of WA and BC)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Killer </a:t>
            </a:r>
            <a:r>
              <a:rPr lang="en"/>
              <a:t>= apex predators, salmon specialists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Whales</a:t>
            </a:r>
            <a:r>
              <a:rPr lang="en"/>
              <a:t> = cultural icons, both historically &amp; as modern “charismatic megafauna”</a:t>
            </a:r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 rotWithShape="1">
          <a:blip r:embed="rId3">
            <a:alphaModFix/>
          </a:blip>
          <a:srcRect b="0" l="6694" r="6694" t="0"/>
          <a:stretch/>
        </p:blipFill>
        <p:spPr>
          <a:xfrm>
            <a:off x="4464000" y="1170125"/>
            <a:ext cx="4527601" cy="3511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2"/>
          <p:cNvSpPr txBox="1"/>
          <p:nvPr>
            <p:ph idx="4294967295" type="ctrTitle"/>
          </p:nvPr>
        </p:nvSpPr>
        <p:spPr>
          <a:xfrm>
            <a:off x="625488" y="536425"/>
            <a:ext cx="7893000" cy="8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Artificial Intelligence for orcas</a:t>
            </a:r>
            <a:r>
              <a:rPr lang="en"/>
              <a:t> </a:t>
            </a:r>
            <a:endParaRPr/>
          </a:p>
        </p:txBody>
      </p:sp>
      <p:sp>
        <p:nvSpPr>
          <p:cNvPr id="263" name="Google Shape;263;p32"/>
          <p:cNvSpPr txBox="1"/>
          <p:nvPr>
            <p:ph idx="4294967295" type="subTitle"/>
          </p:nvPr>
        </p:nvSpPr>
        <p:spPr>
          <a:xfrm>
            <a:off x="625488" y="3498075"/>
            <a:ext cx="7893000" cy="11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for orcas (#ai4orcas) -- </a:t>
            </a:r>
            <a:r>
              <a:rPr lang="en" u="sng">
                <a:solidFill>
                  <a:schemeClr val="hlink"/>
                </a:solidFill>
                <a:hlinkClick r:id="rId3"/>
              </a:rPr>
              <a:t>ai4orcas.net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"/>
              <a:t>towards (more) open (marine) bioacoustic data science...</a:t>
            </a:r>
            <a:endParaRPr i="1"/>
          </a:p>
        </p:txBody>
      </p:sp>
      <p:pic>
        <p:nvPicPr>
          <p:cNvPr id="264" name="Google Shape;26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3175" y="1510575"/>
            <a:ext cx="6066875" cy="169104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2"/>
          <p:cNvSpPr/>
          <p:nvPr/>
        </p:nvSpPr>
        <p:spPr>
          <a:xfrm>
            <a:off x="679325" y="2091900"/>
            <a:ext cx="495900" cy="31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b="26341" l="11983" r="15479" t="3580"/>
          <a:stretch/>
        </p:blipFill>
        <p:spPr>
          <a:xfrm>
            <a:off x="3211100" y="1458150"/>
            <a:ext cx="3003675" cy="318764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>
            <p:ph idx="1" type="body"/>
          </p:nvPr>
        </p:nvSpPr>
        <p:spPr>
          <a:xfrm>
            <a:off x="208350" y="1640350"/>
            <a:ext cx="29559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3 cabled nearshore sites streaming 24/7 in 2021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Community scientists detect </a:t>
            </a:r>
            <a:r>
              <a:rPr lang="en" sz="1400">
                <a:solidFill>
                  <a:srgbClr val="0000FF"/>
                </a:solidFill>
              </a:rPr>
              <a:t>orca sounds</a:t>
            </a:r>
            <a:r>
              <a:rPr lang="en" sz="1400"/>
              <a:t> in real-time via a web </a:t>
            </a:r>
            <a:r>
              <a:rPr lang="en" sz="1400"/>
              <a:t>app -- </a:t>
            </a:r>
            <a:r>
              <a:rPr lang="en" sz="14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live.orcasound.net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AI is starting to listen, too -- </a:t>
            </a:r>
            <a:r>
              <a:rPr lang="en" sz="1400" u="sng">
                <a:solidFill>
                  <a:schemeClr val="hlink"/>
                </a:solidFill>
                <a:hlinkClick r:id="rId5"/>
              </a:rPr>
              <a:t>ai4orcas.net</a:t>
            </a:r>
            <a:endParaRPr b="1"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000"/>
              <a:t>How</a:t>
            </a:r>
            <a:r>
              <a:rPr b="1" lang="en" sz="1400">
                <a:solidFill>
                  <a:schemeClr val="dk2"/>
                </a:solidFill>
              </a:rPr>
              <a:t> can AI &amp; human listeners understand soundscapes and advance marine bioacoustics?</a:t>
            </a:r>
            <a:endParaRPr b="1" sz="1400">
              <a:solidFill>
                <a:schemeClr val="dk2"/>
              </a:solidFill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9175" y="123050"/>
            <a:ext cx="2479970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322054"/>
            <a:ext cx="5451674" cy="5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352200" y="990550"/>
            <a:ext cx="5561700" cy="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A hydrophone network (Puget Sound, </a:t>
            </a:r>
            <a:r>
              <a:rPr b="1" lang="en">
                <a:latin typeface="Lato"/>
                <a:ea typeface="Lato"/>
                <a:cs typeface="Lato"/>
                <a:sym typeface="Lato"/>
              </a:rPr>
              <a:t>WA, USA)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3304800" y="3985750"/>
            <a:ext cx="1647900" cy="831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E599"/>
                </a:solidFill>
                <a:latin typeface="Lato"/>
                <a:ea typeface="Lato"/>
                <a:cs typeface="Lato"/>
                <a:sym typeface="Lato"/>
              </a:rPr>
              <a:t>Orca </a:t>
            </a:r>
            <a:r>
              <a:rPr b="1" lang="en">
                <a:solidFill>
                  <a:srgbClr val="FFE599"/>
                </a:solidFill>
                <a:latin typeface="Lato"/>
                <a:ea typeface="Lato"/>
                <a:cs typeface="Lato"/>
                <a:sym typeface="Lato"/>
              </a:rPr>
              <a:t>calls, whistles, </a:t>
            </a:r>
            <a:endParaRPr b="1">
              <a:solidFill>
                <a:srgbClr val="FFE59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E599"/>
                </a:solidFill>
                <a:latin typeface="Lato"/>
                <a:ea typeface="Lato"/>
                <a:cs typeface="Lato"/>
                <a:sym typeface="Lato"/>
              </a:rPr>
              <a:t>&amp; clicks</a:t>
            </a:r>
            <a:endParaRPr b="1">
              <a:solidFill>
                <a:srgbClr val="FFE5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8" name="Google Shape;88;p15" title="15s-calls-whistle-clicks.mp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85400" y="4214350"/>
            <a:ext cx="374100" cy="37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208350" y="1640350"/>
            <a:ext cx="3078600" cy="31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Humpback </a:t>
            </a:r>
            <a:r>
              <a:rPr lang="en" sz="1600"/>
              <a:t>non-song sounds: e.g. </a:t>
            </a:r>
            <a:r>
              <a:rPr lang="en" sz="1600"/>
              <a:t>creaks, whoops, moans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Speed boats (~minutes)</a:t>
            </a:r>
            <a:endParaRPr sz="16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Ships (~hour)</a:t>
            </a:r>
            <a:endParaRPr sz="16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/>
              <a:t>How</a:t>
            </a:r>
            <a:r>
              <a:rPr b="1" lang="en" sz="1400">
                <a:solidFill>
                  <a:schemeClr val="dk2"/>
                </a:solidFill>
              </a:rPr>
              <a:t> can AI detect and classify this wide range of signals and noise?</a:t>
            </a:r>
            <a:endParaRPr b="1" sz="1400">
              <a:solidFill>
                <a:schemeClr val="dk2"/>
              </a:solidFill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22054"/>
            <a:ext cx="5451674" cy="5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352200" y="990550"/>
            <a:ext cx="5561700" cy="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Can we automatically characterize the “Puget Soundscape” 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3604075" y="3028225"/>
            <a:ext cx="14403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E599"/>
                </a:solidFill>
                <a:latin typeface="Lato"/>
                <a:ea typeface="Lato"/>
                <a:cs typeface="Lato"/>
                <a:sym typeface="Lato"/>
              </a:rPr>
              <a:t>Boats</a:t>
            </a:r>
            <a:endParaRPr b="1">
              <a:solidFill>
                <a:srgbClr val="FFE5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3604075" y="2477125"/>
            <a:ext cx="14403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E599"/>
                </a:solidFill>
                <a:latin typeface="Lato"/>
                <a:ea typeface="Lato"/>
                <a:cs typeface="Lato"/>
                <a:sym typeface="Lato"/>
              </a:rPr>
              <a:t>Ships</a:t>
            </a:r>
            <a:endParaRPr b="1">
              <a:solidFill>
                <a:srgbClr val="FFE5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3604075" y="1926025"/>
            <a:ext cx="14403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E599"/>
                </a:solidFill>
                <a:latin typeface="Lato"/>
                <a:ea typeface="Lato"/>
                <a:cs typeface="Lato"/>
                <a:sym typeface="Lato"/>
              </a:rPr>
              <a:t>Humpback</a:t>
            </a:r>
            <a:r>
              <a:rPr b="1" lang="en">
                <a:solidFill>
                  <a:srgbClr val="FFE599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endParaRPr b="1">
              <a:solidFill>
                <a:srgbClr val="FFE5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4225" y="1364650"/>
            <a:ext cx="3516426" cy="262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 title="sounds_local_Normalized-stereo-clips_speedboa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3374" y="2973950"/>
            <a:ext cx="508750" cy="5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 title="haro-humpback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3383" y="1871750"/>
            <a:ext cx="508750" cy="5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 title="7s-ship-clackety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3375" y="2422849"/>
            <a:ext cx="508750" cy="5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idx="1" type="body"/>
          </p:nvPr>
        </p:nvSpPr>
        <p:spPr>
          <a:xfrm>
            <a:off x="208350" y="1640350"/>
            <a:ext cx="29559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</a:t>
            </a:r>
            <a:r>
              <a:rPr lang="en" sz="1400"/>
              <a:t>otivation</a:t>
            </a:r>
            <a:r>
              <a:rPr lang="en" sz="1400"/>
              <a:t> for temporal averaging experiments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Averaging windows </a:t>
            </a:r>
            <a:r>
              <a:rPr lang="en" sz="1400"/>
              <a:t>(factors of 8)</a:t>
            </a:r>
            <a:endParaRPr sz="1400"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3, 24, 200, 1500 secs</a:t>
            </a:r>
            <a:endParaRPr sz="1400"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4-hr windows</a:t>
            </a:r>
            <a:endParaRPr sz="14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Common ML approach is fixed arrays (e.g. 3 seconds into a 128x128)</a:t>
            </a:r>
            <a:endParaRPr b="1" sz="1400">
              <a:solidFill>
                <a:schemeClr val="dk2"/>
              </a:solidFill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22054"/>
            <a:ext cx="5451674" cy="5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352200" y="990550"/>
            <a:ext cx="5561700" cy="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Averaging schemes for the time domain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6650" y="1517050"/>
            <a:ext cx="5674952" cy="3153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Motivations for an autoencoder (1)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8"/>
          <p:cNvSpPr txBox="1"/>
          <p:nvPr>
            <p:ph idx="1" type="body"/>
          </p:nvPr>
        </p:nvSpPr>
        <p:spPr>
          <a:xfrm>
            <a:off x="311700" y="1155175"/>
            <a:ext cx="7854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Current Machine Learning applications here under the Salish Sea center on the detection of signals in </a:t>
            </a:r>
            <a:r>
              <a:rPr lang="en" sz="1800"/>
              <a:t>categories</a:t>
            </a:r>
            <a:r>
              <a:rPr lang="en" sz="1800"/>
              <a:t> that have been determined by trained listeners.  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Large quantities of labeled data are used to train neural networks to detect signals such as orca calls.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To fully assess the soundscape, such a ML system would need labeled data for myriad sound </a:t>
            </a:r>
            <a:r>
              <a:rPr lang="en" sz="1800"/>
              <a:t>categories</a:t>
            </a:r>
            <a:r>
              <a:rPr lang="en" sz="1800"/>
              <a:t> from microsecond-long clicks to hour-long ship passages, etc.</a:t>
            </a:r>
            <a:endParaRPr sz="1800"/>
          </a:p>
        </p:txBody>
      </p:sp>
      <p:sp>
        <p:nvSpPr>
          <p:cNvPr id="117" name="Google Shape;117;p18"/>
          <p:cNvSpPr txBox="1"/>
          <p:nvPr/>
        </p:nvSpPr>
        <p:spPr>
          <a:xfrm>
            <a:off x="1807775" y="-557050"/>
            <a:ext cx="547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An autoencoder is a type of artificial neural network used to learn efficient codings of unlabeled data (unsupervised learning). 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311700" y="1417950"/>
            <a:ext cx="82542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An autoencoder is a type of artificial neural network  that extracts low dimensional ‘features’ from high dimensional signals.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/>
              <a:t>These nonlinear features are measures of correlation between nearby regions in spectrograms (frequency vs time plots).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/>
              <a:t>The features extracted from any spectrogram contain enough information to reconstruct the spectrogram to a reasonable degree.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/>
              <a:t>These features can then be used as input to either supervised or non-supervised classifiers.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9"/>
          <p:cNvSpPr txBox="1"/>
          <p:nvPr/>
        </p:nvSpPr>
        <p:spPr>
          <a:xfrm>
            <a:off x="311700" y="262750"/>
            <a:ext cx="7746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Motivations for an autoencoder (2)</a:t>
            </a:r>
            <a:endParaRPr b="1" sz="32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Motivations for an autoencoder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252475" y="1417950"/>
            <a:ext cx="3877500" cy="33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Autoencoder feature extraction is robust to variations in the input signal.</a:t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Since the autoencoder </a:t>
            </a:r>
            <a:r>
              <a:rPr b="1" lang="en"/>
              <a:t>representation</a:t>
            </a:r>
            <a:r>
              <a:rPr b="1" lang="en"/>
              <a:t> contains many fewer bits of </a:t>
            </a:r>
            <a:r>
              <a:rPr b="1" lang="en"/>
              <a:t>information</a:t>
            </a:r>
            <a:r>
              <a:rPr b="1" lang="en"/>
              <a:t> in any spectrogram, similar features are triggered by variations in the input signals.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This robust feature detection makes similar signals close together in  feature space.</a:t>
            </a:r>
            <a:br>
              <a:rPr b="1" lang="en"/>
            </a:br>
            <a:br>
              <a:rPr lang="en"/>
            </a:br>
            <a:endParaRPr b="1">
              <a:solidFill>
                <a:schemeClr val="accent5"/>
              </a:solidFill>
            </a:endParaRPr>
          </a:p>
        </p:txBody>
      </p:sp>
      <p:sp>
        <p:nvSpPr>
          <p:cNvPr id="130" name="Google Shape;130;p20"/>
          <p:cNvSpPr txBox="1"/>
          <p:nvPr>
            <p:ph idx="2" type="body"/>
          </p:nvPr>
        </p:nvSpPr>
        <p:spPr>
          <a:xfrm>
            <a:off x="5273350" y="1417950"/>
            <a:ext cx="3558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>
              <a:solidFill>
                <a:schemeClr val="accent5"/>
              </a:solidFill>
            </a:endParaRPr>
          </a:p>
        </p:txBody>
      </p:sp>
      <p:sp>
        <p:nvSpPr>
          <p:cNvPr id="131" name="Google Shape;131;p20"/>
          <p:cNvSpPr txBox="1"/>
          <p:nvPr/>
        </p:nvSpPr>
        <p:spPr>
          <a:xfrm>
            <a:off x="527000" y="4317775"/>
            <a:ext cx="3790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Extracting and Composing Robust Features with Denoising Autoencoders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   http://dx.doi.org/10.1145/1390156.1390294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725" y="1461500"/>
            <a:ext cx="2811550" cy="2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5175650" y="4230150"/>
            <a:ext cx="257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"/>
                <a:ea typeface="Lato"/>
                <a:cs typeface="Lato"/>
                <a:sym typeface="Lato"/>
              </a:rPr>
              <a:t>Wikipedia: Autoencoder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Methods: </a:t>
            </a:r>
            <a:r>
              <a:rPr lang="en">
                <a:solidFill>
                  <a:schemeClr val="dk2"/>
                </a:solidFill>
              </a:rPr>
              <a:t>pre-processing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331850" y="2034325"/>
            <a:ext cx="3224700" cy="28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206250" y="1182200"/>
            <a:ext cx="3688500" cy="33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Fixed size arrays of power spectral density vs time - 128 x 128 psds</a:t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/>
              <a:t>Various averaging times</a:t>
            </a:r>
            <a:endParaRPr b="1" sz="18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br>
              <a:rPr b="1" lang="en"/>
            </a:br>
            <a:endParaRPr b="1">
              <a:solidFill>
                <a:schemeClr val="accent5"/>
              </a:solidFill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00" y="3240325"/>
            <a:ext cx="4300025" cy="160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786425" y="2571750"/>
            <a:ext cx="268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 second spectrograms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110200" y="2840125"/>
            <a:ext cx="457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Un-normalized psd             Normalized to mean += 3 stdev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8500" y="1182201"/>
            <a:ext cx="4300024" cy="159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8500" y="3274488"/>
            <a:ext cx="4033801" cy="153559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6042525" y="878350"/>
            <a:ext cx="205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 minute spectrograms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6042525" y="29405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 hour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spectrograms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3088050" y="3707750"/>
            <a:ext cx="80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Orca call</a:t>
            </a:r>
            <a:endParaRPr b="1" sz="12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1"/>
          <p:cNvSpPr txBox="1"/>
          <p:nvPr/>
        </p:nvSpPr>
        <p:spPr>
          <a:xfrm>
            <a:off x="7575000" y="1386875"/>
            <a:ext cx="125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Many Calls--</a:t>
            </a:r>
            <a:endParaRPr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    a Bout</a:t>
            </a:r>
            <a:endParaRPr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7619675" y="3381300"/>
            <a:ext cx="115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Speedboats</a:t>
            </a:r>
            <a:endParaRPr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1" name="Google Shape;151;p21"/>
          <p:cNvCxnSpPr/>
          <p:nvPr/>
        </p:nvCxnSpPr>
        <p:spPr>
          <a:xfrm>
            <a:off x="8025275" y="3679800"/>
            <a:ext cx="342300" cy="2865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2" name="Google Shape;152;p21"/>
          <p:cNvCxnSpPr/>
          <p:nvPr/>
        </p:nvCxnSpPr>
        <p:spPr>
          <a:xfrm>
            <a:off x="7350325" y="3744500"/>
            <a:ext cx="185100" cy="2958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3" name="Google Shape;153;p21"/>
          <p:cNvSpPr txBox="1"/>
          <p:nvPr/>
        </p:nvSpPr>
        <p:spPr>
          <a:xfrm>
            <a:off x="7133125" y="3381300"/>
            <a:ext cx="61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Calls</a:t>
            </a:r>
            <a:endParaRPr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